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4" r:id="rId5"/>
    <p:sldId id="263" r:id="rId6"/>
    <p:sldId id="262" r:id="rId7"/>
    <p:sldId id="261" r:id="rId8"/>
    <p:sldId id="280" r:id="rId9"/>
    <p:sldId id="260" r:id="rId10"/>
    <p:sldId id="259" r:id="rId11"/>
    <p:sldId id="258" r:id="rId12"/>
    <p:sldId id="269" r:id="rId13"/>
    <p:sldId id="266" r:id="rId14"/>
    <p:sldId id="281" r:id="rId15"/>
    <p:sldId id="268" r:id="rId16"/>
    <p:sldId id="267" r:id="rId17"/>
    <p:sldId id="270" r:id="rId18"/>
    <p:sldId id="282" r:id="rId19"/>
    <p:sldId id="271" r:id="rId20"/>
    <p:sldId id="272" r:id="rId21"/>
    <p:sldId id="273" r:id="rId22"/>
    <p:sldId id="274" r:id="rId23"/>
    <p:sldId id="275" r:id="rId24"/>
    <p:sldId id="283" r:id="rId25"/>
    <p:sldId id="276" r:id="rId26"/>
    <p:sldId id="277" r:id="rId27"/>
    <p:sldId id="278" r:id="rId28"/>
    <p:sldId id="284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C3F2F6-9E61-4C07-B878-2C6442673DD0}" type="datetimeFigureOut">
              <a:rPr lang="ru-RU" smtClean="0"/>
              <a:t>06.10.2014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B82B38-094D-41AB-B47A-18BE1850336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рис\стенды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986" y="1052736"/>
            <a:ext cx="8872123" cy="310502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еализация образовательных областей ФГОС в первой младшей группе</a:t>
            </a:r>
            <a:endParaRPr lang="ru-RU" sz="4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-76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-76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-76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76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-76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60232" y="5013176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Маслова Н.Н</a:t>
            </a:r>
          </a:p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Пряхина Е.А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6864" cy="1152128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/>
              <a:t>Развитие </a:t>
            </a:r>
            <a:r>
              <a:rPr lang="ru-RU" sz="3200" dirty="0" smtClean="0"/>
              <a:t>познавательно-исследовательской </a:t>
            </a:r>
            <a:r>
              <a:rPr lang="ru-RU" sz="3200" dirty="0"/>
              <a:t>деятельности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968" y="2740858"/>
            <a:ext cx="2826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5737" y="3541078"/>
            <a:ext cx="2935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2166297" cy="162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174727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425" y="1988840"/>
            <a:ext cx="3280440" cy="215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6004" y="18448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Первичные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об объектах окружающего мира</a:t>
            </a:r>
          </a:p>
        </p:txBody>
      </p:sp>
    </p:spTree>
    <p:extLst>
      <p:ext uri="{BB962C8B-B14F-4D97-AF65-F5344CB8AC3E}">
        <p14:creationId xmlns:p14="http://schemas.microsoft.com/office/powerpoint/2010/main" val="22062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/>
              <a:t>Приобщение к социокультурным ценностям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56" y="2374953"/>
            <a:ext cx="2885320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479">
            <a:off x="251520" y="1787949"/>
            <a:ext cx="264917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51">
            <a:off x="6300192" y="2060848"/>
            <a:ext cx="2606278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22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344816" cy="1656184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/>
              <a:t>Формирование элементарных </a:t>
            </a:r>
            <a:r>
              <a:rPr lang="ru-RU" sz="3200" dirty="0" smtClean="0"/>
              <a:t>математических представлений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871">
            <a:off x="6046681" y="1361705"/>
            <a:ext cx="2672047" cy="200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2979290" cy="26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130">
            <a:off x="588984" y="1313551"/>
            <a:ext cx="236384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74" y="3861288"/>
            <a:ext cx="2376264" cy="289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9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776864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/>
              <a:t>Ознакомление с миром природы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C:\Users\Аня\Desktop\Новая папка (3)фото\Фото-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7719">
            <a:off x="218497" y="1032181"/>
            <a:ext cx="2849893" cy="21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ня\Desktop\Новая папка (3)фото\Фото-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709">
            <a:off x="5649358" y="3933057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ня\Desktop\Новая папка (3)фото\Фото-0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249627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571">
            <a:off x="5968652" y="1010663"/>
            <a:ext cx="2625777" cy="196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936" y="-8492843"/>
            <a:ext cx="34747200" cy="231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05" y="3797499"/>
            <a:ext cx="1768475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18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Содержание образовательной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2276872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736944"/>
              </p:ext>
            </p:extLst>
          </p:nvPr>
        </p:nvGraphicFramePr>
        <p:xfrm>
          <a:off x="179512" y="1196752"/>
          <a:ext cx="86409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224138"/>
                <a:gridCol w="2160238"/>
                <a:gridCol w="1728192"/>
                <a:gridCol w="1728192"/>
              </a:tblGrid>
              <a:tr h="19942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область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организации совместной деятельности педагога с детьми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развивающей среды для самостоятельной деятельности детей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НОД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06320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800" dirty="0" smtClean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</a:rPr>
                        <a:t>Познавательное развитие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Прогулки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наблюдений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живой и не живой природой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Игровые упражнения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Развлечения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литература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Иллюстрации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Картинки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для самостоятельной деятельности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элементарных  математических представлений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сенсорной культуры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Познавательно-исследовательская деятельность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Природные явления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27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512511" cy="1143000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altLang="ru-RU" sz="4000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</a:rPr>
              <a:t>Речевое развитие</a:t>
            </a:r>
            <a:br>
              <a:rPr lang="ru-RU" altLang="ru-RU" sz="4000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916832"/>
            <a:ext cx="6400800" cy="34747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Развитие </a:t>
            </a:r>
            <a:r>
              <a:rPr lang="ru-RU" dirty="0" smtClean="0"/>
              <a:t>речи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Художественная литература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531">
            <a:off x="5261250" y="3284984"/>
            <a:ext cx="3035998" cy="313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dirty="0"/>
              <a:t>Развитие речи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2881" y="1300118"/>
            <a:ext cx="36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Развивающая речевая среда.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44824"/>
            <a:ext cx="2983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Формирование словаря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0665" y="2492896"/>
            <a:ext cx="310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Звуковая культура речи.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8264" y="3068960"/>
            <a:ext cx="3502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Грамматический строй речи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717772"/>
            <a:ext cx="1968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Связная речь.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127">
            <a:off x="5236867" y="372725"/>
            <a:ext cx="3538679" cy="252028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0077"/>
            <a:ext cx="3778617" cy="219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0" y="4365104"/>
            <a:ext cx="2672047" cy="200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5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96944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   Художественная литература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955">
            <a:off x="4924062" y="3346643"/>
            <a:ext cx="3675509" cy="2756632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634">
            <a:off x="570844" y="975973"/>
            <a:ext cx="3741479" cy="267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ня\Desktop\Фото-0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6446"/>
            <a:ext cx="302433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6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/>
              <a:t>Содержание образовательной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1988840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08932"/>
              </p:ext>
            </p:extLst>
          </p:nvPr>
        </p:nvGraphicFramePr>
        <p:xfrm>
          <a:off x="251518" y="1484784"/>
          <a:ext cx="864096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296146"/>
                <a:gridCol w="2160238"/>
                <a:gridCol w="1728192"/>
                <a:gridCol w="1728192"/>
              </a:tblGrid>
              <a:tr h="194421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область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организации совместной деятельности педагога с детьми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развивающей среды для самостоятельной деятельности детей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НОД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62296">
                <a:tc>
                  <a:txBody>
                    <a:bodyPr/>
                    <a:lstStyle/>
                    <a:p>
                      <a:r>
                        <a:rPr lang="ru-RU" altLang="ru-RU" sz="1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Речевое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бесед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Драматизация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Развлечения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Упражнения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звукоподражания и звукопроизношение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литература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Картины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Иллюстрации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Схемы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Слушание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Заучивание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потешек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звуковой и интонационной культуре речи по развитию связной речи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28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140">
            <a:off x="6675519" y="4552149"/>
            <a:ext cx="2002532" cy="20025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352928" cy="1584176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altLang="ru-RU" sz="4400" dirty="0">
                <a:solidFill>
                  <a:schemeClr val="tx1"/>
                </a:solidFill>
                <a:effectLst/>
                <a:latin typeface="Times New Roman" pitchFamily="18" charset="0"/>
              </a:rPr>
              <a:t>Художественно-эстетическое развитие</a:t>
            </a:r>
            <a:br>
              <a:rPr lang="ru-RU" altLang="ru-RU" sz="440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916832"/>
            <a:ext cx="6400800" cy="34747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Приобщение к </a:t>
            </a:r>
            <a:r>
              <a:rPr lang="ru-RU" dirty="0" smtClean="0"/>
              <a:t>искусству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Изобразительная </a:t>
            </a:r>
            <a:r>
              <a:rPr lang="ru-RU" dirty="0" smtClean="0"/>
              <a:t>деятельность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Конструктивно-модельная </a:t>
            </a:r>
            <a:r>
              <a:rPr lang="ru-RU" dirty="0" smtClean="0"/>
              <a:t>деятельность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Музыкально-художественная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40647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91209446"/>
              </p:ext>
            </p:extLst>
          </p:nvPr>
        </p:nvGraphicFramePr>
        <p:xfrm>
          <a:off x="827584" y="404665"/>
          <a:ext cx="7272808" cy="5832648"/>
        </p:xfrm>
        <a:graphic>
          <a:graphicData uri="http://schemas.openxmlformats.org/drawingml/2006/table">
            <a:tbl>
              <a:tblPr/>
              <a:tblGrid>
                <a:gridCol w="7272808"/>
              </a:tblGrid>
              <a:tr h="13611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Образовательные области по ФГОС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942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Социально-коммуникативное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942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</a:rPr>
                        <a:t>Познавательное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942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Речевое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942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Художественно-эстетическое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942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Физическое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4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Приобщение к искусству</a:t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1026" name="Picture 2" descr="C:\Users\Аня\Desktop\сад детский\ФОТО ДЕТЕЙ\Фото-0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50">
            <a:off x="5394563" y="1821616"/>
            <a:ext cx="32004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я\Desktop\сад детский\ФОТО ДЕТЕЙ\Фото-00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9173">
            <a:off x="584572" y="2040305"/>
            <a:ext cx="3651464" cy="34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4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80920" cy="1152128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Изобразительная деятельность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124744"/>
            <a:ext cx="7292280" cy="347472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Рисование                                          Лепка</a:t>
            </a:r>
            <a:endParaRPr lang="ru-RU" dirty="0"/>
          </a:p>
        </p:txBody>
      </p:sp>
      <p:pic>
        <p:nvPicPr>
          <p:cNvPr id="2050" name="Picture 2" descr="C:\Users\Аня\Desktop\сад детский\морковь\20140207152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580">
            <a:off x="5304911" y="2964091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036">
            <a:off x="409361" y="2098822"/>
            <a:ext cx="3713989" cy="27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44016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Конструктивно-модельная деятельность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653">
            <a:off x="340732" y="1474328"/>
            <a:ext cx="3346903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099">
            <a:off x="5292052" y="1082025"/>
            <a:ext cx="3271931" cy="2453948"/>
          </a:xfrm>
          <a:prstGeom prst="rect">
            <a:avLst/>
          </a:prstGeom>
        </p:spPr>
      </p:pic>
      <p:pic>
        <p:nvPicPr>
          <p:cNvPr id="3074" name="Picture 2" descr="C:\Users\Аня\Desktop\Фото-00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97560"/>
            <a:ext cx="3162017" cy="2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3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24936" cy="1656184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44824"/>
            <a:ext cx="6400800" cy="34747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Слушание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Пение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Музыкально-ритмические </a:t>
            </a:r>
            <a:r>
              <a:rPr lang="ru-RU" dirty="0"/>
              <a:t>движения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3265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Музыкально-художественная деятельность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990">
            <a:off x="5794910" y="1208053"/>
            <a:ext cx="2754148" cy="182920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25341"/>
            <a:ext cx="3312368" cy="264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мои фотографии\Аришечка\20140813094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19288"/>
            <a:ext cx="2401992" cy="32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Содержание образовательной работы</a:t>
            </a:r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582410"/>
              </p:ext>
            </p:extLst>
          </p:nvPr>
        </p:nvGraphicFramePr>
        <p:xfrm>
          <a:off x="179512" y="1196752"/>
          <a:ext cx="8640960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296146"/>
                <a:gridCol w="2160238"/>
                <a:gridCol w="1728192"/>
                <a:gridCol w="1728192"/>
              </a:tblGrid>
              <a:tr h="194421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область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организации совместной деятельности педагога с детьми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развивающей среды для самостоятельной деятельности детей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НОД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62296">
                <a:tc>
                  <a:txBody>
                    <a:bodyPr/>
                    <a:lstStyle/>
                    <a:p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Художественно-эстетическое развитие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для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продуктивной деятельности 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Картины 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Иллюстрации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литература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Развлечения 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Досуги 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Праздники 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работа 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 и инструменты для творчества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литература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Картины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Иллюстрации 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Схемы 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для самостоятельной деятельности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2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5046"/>
            <a:ext cx="6512511" cy="1143000"/>
          </a:xfrm>
        </p:spPr>
        <p:txBody>
          <a:bodyPr/>
          <a:lstStyle/>
          <a:p>
            <a:pPr marL="0" lvl="0" indent="0">
              <a:buNone/>
            </a:pPr>
            <a:r>
              <a:rPr lang="ru-RU" altLang="ru-RU" sz="4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</a:rPr>
              <a:t>Физическое развитие</a:t>
            </a:r>
            <a:br>
              <a:rPr lang="ru-RU" altLang="ru-RU" sz="4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628800"/>
            <a:ext cx="6400800" cy="3474720"/>
          </a:xfrm>
        </p:spPr>
        <p:txBody>
          <a:bodyPr/>
          <a:lstStyle/>
          <a:p>
            <a:r>
              <a:rPr lang="ru-RU" dirty="0"/>
              <a:t>Формирование начальных представлений о здоровом образе </a:t>
            </a:r>
            <a:r>
              <a:rPr lang="ru-RU" dirty="0" smtClean="0"/>
              <a:t>жизни</a:t>
            </a:r>
            <a:endParaRPr lang="ru-RU" dirty="0"/>
          </a:p>
          <a:p>
            <a:pPr marL="45720" indent="0">
              <a:buNone/>
            </a:pPr>
            <a:endParaRPr lang="ru-RU" dirty="0"/>
          </a:p>
          <a:p>
            <a:r>
              <a:rPr lang="ru-RU" dirty="0"/>
              <a:t>Физическая культура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149080"/>
            <a:ext cx="3995553" cy="21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208823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Формирование начальных представлений о здоровом образе жизни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73" y="2276872"/>
            <a:ext cx="278295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97" y="1700808"/>
            <a:ext cx="2051720" cy="38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1387">
            <a:off x="3048509" y="2447967"/>
            <a:ext cx="260627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7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Физическая культура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2715">
            <a:off x="417427" y="1641860"/>
            <a:ext cx="3338736" cy="237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75" y="1556792"/>
            <a:ext cx="215154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269">
            <a:off x="4144981" y="2714077"/>
            <a:ext cx="1872208" cy="356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0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Содержание образовательной работы</a:t>
            </a:r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871128"/>
              </p:ext>
            </p:extLst>
          </p:nvPr>
        </p:nvGraphicFramePr>
        <p:xfrm>
          <a:off x="179512" y="1196752"/>
          <a:ext cx="8640960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296146"/>
                <a:gridCol w="2160238"/>
                <a:gridCol w="1728192"/>
                <a:gridCol w="1728192"/>
              </a:tblGrid>
              <a:tr h="194421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область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Задачи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Формы организации совместной деятельности педагога с детьми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Организация развивающей среды для самостоятельной деятельности детей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НОД</a:t>
                      </a:r>
                      <a:endParaRPr lang="ru-RU" dirty="0"/>
                    </a:p>
                  </a:txBody>
                  <a:tcPr/>
                </a:tc>
              </a:tr>
              <a:tr h="2462296">
                <a:tc>
                  <a:txBody>
                    <a:bodyPr/>
                    <a:lstStyle/>
                    <a:p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Подвижные и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гры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Игры-соревнования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Игровые упражнения </a:t>
                      </a:r>
                    </a:p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Утренняя гимнастика</a:t>
                      </a:r>
                    </a:p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Бодрящая гимнастика</a:t>
                      </a:r>
                    </a:p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Закаливание</a:t>
                      </a:r>
                    </a:p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досуги  </a:t>
                      </a:r>
                    </a:p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Физкультминутки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оборудование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по формированию двигательной активности,</a:t>
                      </a:r>
                    </a:p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формирование начальных представлений о спорте;</a:t>
                      </a:r>
                    </a:p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овладение подвижными играми.</a:t>
                      </a:r>
                    </a:p>
                    <a:p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42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ня\Desktop\сад детский\презент\images (4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8208" y="1340768"/>
            <a:ext cx="8275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7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1143000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altLang="ru-RU" sz="4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Социально-коммуникативное  развитие</a:t>
            </a:r>
            <a:r>
              <a:rPr lang="ru-RU" altLang="ru-RU" sz="4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ru-RU" altLang="ru-RU" sz="4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844824"/>
            <a:ext cx="7776864" cy="40507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Социализация</a:t>
            </a:r>
            <a:r>
              <a:rPr lang="ru-RU" dirty="0"/>
              <a:t>, развитие </a:t>
            </a:r>
            <a:r>
              <a:rPr lang="ru-RU" dirty="0" smtClean="0"/>
              <a:t>общения, нравственное воспитание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 Ребенок </a:t>
            </a:r>
            <a:r>
              <a:rPr lang="ru-RU" dirty="0"/>
              <a:t>в семье и сообществе, </a:t>
            </a:r>
            <a:r>
              <a:rPr lang="ru-RU" dirty="0" smtClean="0"/>
              <a:t>патриотическое воспитание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Самообслуживание</a:t>
            </a:r>
            <a:r>
              <a:rPr lang="ru-RU" dirty="0"/>
              <a:t>, </a:t>
            </a:r>
            <a:r>
              <a:rPr lang="ru-RU" dirty="0" smtClean="0"/>
              <a:t>самостоятельность трудовое </a:t>
            </a:r>
            <a:r>
              <a:rPr lang="ru-RU" dirty="0"/>
              <a:t>воспитание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Формирование основ безопасности</a:t>
            </a:r>
          </a:p>
          <a:p>
            <a:pPr marL="4572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690">
            <a:off x="5818335" y="4389771"/>
            <a:ext cx="2880320" cy="211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736647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Социализация, развитие общения, нравственное </a:t>
            </a:r>
            <a: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ru-RU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500728" y="1196752"/>
            <a:ext cx="1343080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03335" y="2996952"/>
            <a:ext cx="17947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580112" y="1268760"/>
            <a:ext cx="1236445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796136" y="3140968"/>
            <a:ext cx="1684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752" y="364502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ребенка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 в том, что его, как 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всех любят ,о нем заботятся;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уважительное отношение к интересам ребенка, его нуждам, желаниям, возможностям. </a:t>
            </a:r>
          </a:p>
          <a:p>
            <a:endParaRPr lang="ru-RU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4530557" y="38610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 навыки вежливого общения;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 и уважение к родителям и взрослым.</a:t>
            </a:r>
          </a:p>
        </p:txBody>
      </p:sp>
    </p:spTree>
    <p:extLst>
      <p:ext uri="{BB962C8B-B14F-4D97-AF65-F5344CB8AC3E}">
        <p14:creationId xmlns:p14="http://schemas.microsoft.com/office/powerpoint/2010/main" val="16637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2808312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сообществе , патриотическое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6492" y="2433688"/>
            <a:ext cx="4976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Образ 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4686" y="2924944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Семья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1847" y="3429000"/>
            <a:ext cx="179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Детский сад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1847" y="4005064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Родная страна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53" y="2299520"/>
            <a:ext cx="5040560" cy="37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97" y="3945466"/>
            <a:ext cx="1487424" cy="26456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344816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Самообслуживание , самостоятельность </a:t>
            </a:r>
            <a:r>
              <a:rPr lang="ru-RU" sz="2800" dirty="0"/>
              <a:t>трудовое воспитание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1628800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Труд в природе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8701">
            <a:off x="6008485" y="2114068"/>
            <a:ext cx="2758337" cy="293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39503" y="5877272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Уважение к труду взрослых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" y="1177553"/>
            <a:ext cx="3690551" cy="2767913"/>
          </a:xfrm>
          <a:prstGeom prst="rect">
            <a:avLst/>
          </a:prstGeom>
        </p:spPr>
      </p:pic>
      <p:pic>
        <p:nvPicPr>
          <p:cNvPr id="1026" name="Picture 2" descr="C:\Users\Аня\Desktop\Фото-00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3" y="3945466"/>
            <a:ext cx="2526140" cy="291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3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80920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/>
              <a:t>Формирование </a:t>
            </a:r>
            <a:r>
              <a:rPr lang="ru-RU" sz="3600" dirty="0" smtClean="0"/>
              <a:t>основ безопасности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16142"/>
            <a:ext cx="4150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Безопасное поведение в природе.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3284" y="2204864"/>
            <a:ext cx="3139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Безопасность на дорогах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3284" y="28529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Безопасность собственной жизнедеятельности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57" y="1268760"/>
            <a:ext cx="250128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422">
            <a:off x="1439232" y="3704399"/>
            <a:ext cx="3639167" cy="27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6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1367"/>
            <a:ext cx="6830144" cy="229719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/>
              <a:t>Содержание образовательной работы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45724514"/>
              </p:ext>
            </p:extLst>
          </p:nvPr>
        </p:nvGraphicFramePr>
        <p:xfrm>
          <a:off x="251518" y="1268761"/>
          <a:ext cx="8640960" cy="475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296146"/>
                <a:gridCol w="2160238"/>
                <a:gridCol w="1728192"/>
                <a:gridCol w="1728192"/>
              </a:tblGrid>
              <a:tr h="222770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область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Задачи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Формы организации совместной деятельности педагога с детьми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Организация развивающей среды для самостоятельной деятельности детей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НОД</a:t>
                      </a:r>
                      <a:endParaRPr lang="ru-RU" dirty="0"/>
                    </a:p>
                  </a:txBody>
                  <a:tcPr/>
                </a:tc>
              </a:tr>
              <a:tr h="2462296">
                <a:tc>
                  <a:txBody>
                    <a:bodyPr/>
                    <a:lstStyle/>
                    <a:p>
                      <a:r>
                        <a:rPr lang="ru-RU" altLang="ru-RU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</a:rPr>
                        <a:t>Социально-коммуникативное 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бесед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проигрывания ситуаций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работа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литература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Картинки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Иллюстрации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Освоение правил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речевого этикета, норм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поведения ; формирование представлений о людях , формирование представлений о родине , селе , профессиях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5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920880" cy="1143000"/>
          </a:xfrm>
        </p:spPr>
        <p:txBody>
          <a:bodyPr/>
          <a:lstStyle/>
          <a:p>
            <a:pPr marL="0" lvl="0" indent="0" algn="l">
              <a:buNone/>
            </a:pPr>
            <a:r>
              <a:rPr lang="ru-RU" altLang="ru-RU" sz="4000" dirty="0" smtClean="0">
                <a:solidFill>
                  <a:schemeClr val="accent1"/>
                </a:solidFill>
                <a:effectLst/>
                <a:latin typeface="Times New Roman" pitchFamily="18" charset="0"/>
              </a:rPr>
              <a:t>Познавательное развитие</a:t>
            </a:r>
            <a:br>
              <a:rPr lang="ru-RU" altLang="ru-RU" sz="4000" dirty="0" smtClean="0">
                <a:solidFill>
                  <a:schemeClr val="accent1"/>
                </a:solidFill>
                <a:effectLst/>
                <a:latin typeface="Times New Roman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268760"/>
            <a:ext cx="7776864" cy="49685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Развитие </a:t>
            </a:r>
            <a:r>
              <a:rPr lang="ru-RU" dirty="0" smtClean="0"/>
              <a:t>познавательно-исследовательской </a:t>
            </a:r>
            <a:r>
              <a:rPr lang="ru-RU" dirty="0"/>
              <a:t>деятельности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Приобщение </a:t>
            </a:r>
            <a:r>
              <a:rPr lang="ru-RU" dirty="0" smtClean="0"/>
              <a:t>к </a:t>
            </a:r>
            <a:r>
              <a:rPr lang="ru-RU" dirty="0"/>
              <a:t>социокультурным ценностям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Формирование элементарных </a:t>
            </a:r>
            <a:r>
              <a:rPr lang="ru-RU" dirty="0" smtClean="0"/>
              <a:t>математических представлений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Ознакомление </a:t>
            </a:r>
            <a:r>
              <a:rPr lang="ru-RU" dirty="0" smtClean="0"/>
              <a:t>с </a:t>
            </a:r>
            <a:r>
              <a:rPr lang="ru-RU" dirty="0"/>
              <a:t>миром </a:t>
            </a:r>
            <a:r>
              <a:rPr lang="ru-RU" dirty="0" smtClean="0"/>
              <a:t>природы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157">
            <a:off x="5659373" y="4016144"/>
            <a:ext cx="3055404" cy="225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638</TotalTime>
  <Words>564</Words>
  <Application>Microsoft Office PowerPoint</Application>
  <PresentationFormat>Экран (4:3)</PresentationFormat>
  <Paragraphs>193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Реализация образовательных областей ФГОС в первой младшей группе</vt:lpstr>
      <vt:lpstr>Презентация PowerPoint</vt:lpstr>
      <vt:lpstr>Социально-коммуникативное  развитие </vt:lpstr>
      <vt:lpstr>Социализация, развитие общения, нравственное  воспитание </vt:lpstr>
      <vt:lpstr>Ребенок в семье и сообществе , патриотическое воспитание</vt:lpstr>
      <vt:lpstr>Самообслуживание , самостоятельность трудовое воспитание  </vt:lpstr>
      <vt:lpstr>Формирование основ безопасности</vt:lpstr>
      <vt:lpstr>Содержание образовательной работы</vt:lpstr>
      <vt:lpstr>Познавательное развитие </vt:lpstr>
      <vt:lpstr>Развитие познавательно-исследовательской деятельности </vt:lpstr>
      <vt:lpstr>Приобщение к социокультурным ценностям </vt:lpstr>
      <vt:lpstr>Формирование элементарных математических представлений </vt:lpstr>
      <vt:lpstr>Ознакомление с миром природы </vt:lpstr>
      <vt:lpstr>Содержание образовательной работы</vt:lpstr>
      <vt:lpstr>Речевое развитие </vt:lpstr>
      <vt:lpstr>Развитие речи </vt:lpstr>
      <vt:lpstr>   Художественная литература </vt:lpstr>
      <vt:lpstr>Содержание образовательной работы</vt:lpstr>
      <vt:lpstr>Художественно-эстетическое развитие </vt:lpstr>
      <vt:lpstr>Приобщение к искусству </vt:lpstr>
      <vt:lpstr>Изобразительная деятельность </vt:lpstr>
      <vt:lpstr>Конструктивно-модельная деятельность </vt:lpstr>
      <vt:lpstr> </vt:lpstr>
      <vt:lpstr>Содержание образовательной работы</vt:lpstr>
      <vt:lpstr>Физическое развитие </vt:lpstr>
      <vt:lpstr>Формирование начальных представлений о здоровом образе жизни </vt:lpstr>
      <vt:lpstr>Физическая культура </vt:lpstr>
      <vt:lpstr>Содержание образовательной работы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образовательных областей ФГОС в первой младшей группе</dc:title>
  <dc:creator>Аня</dc:creator>
  <cp:lastModifiedBy>Аня</cp:lastModifiedBy>
  <cp:revision>40</cp:revision>
  <dcterms:created xsi:type="dcterms:W3CDTF">2014-10-03T18:04:58Z</dcterms:created>
  <dcterms:modified xsi:type="dcterms:W3CDTF">2014-10-06T10:15:01Z</dcterms:modified>
</cp:coreProperties>
</file>